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3"/>
  </p:notesMasterIdLst>
  <p:sldIdLst>
    <p:sldId id="261" r:id="rId2"/>
  </p:sldIdLst>
  <p:sldSz cx="7775575" cy="10907713"/>
  <p:notesSz cx="6735763" cy="98663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34EA826-76A4-462A-AF00-B52BFA2289C9}">
          <p14:sldIdLst>
            <p14:sldId id="261"/>
          </p14:sldIdLst>
        </p14:section>
        <p14:section name="タイトルなしのセクション" id="{8603BE45-D0D5-45B6-A1AF-453941909FD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856"/>
    <a:srgbClr val="231815"/>
    <a:srgbClr val="FFFFFF"/>
    <a:srgbClr val="E2EEC5"/>
    <a:srgbClr val="35B597"/>
    <a:srgbClr val="EDF2C5"/>
    <a:srgbClr val="597C97"/>
    <a:srgbClr val="5EB7E8"/>
    <a:srgbClr val="595757"/>
    <a:srgbClr val="EC6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2298" y="42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2021/9/10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782" tIns="45391" rIns="90782" bIns="453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8"/>
            <a:ext cx="2918830" cy="495028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8"/>
            <a:ext cx="2918830" cy="495028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9.png"/><Relationship Id="rId5" Type="http://schemas.openxmlformats.org/officeDocument/2006/relationships/image" Target="../media/image4.emf"/><Relationship Id="rId10" Type="http://schemas.openxmlformats.org/officeDocument/2006/relationships/image" Target="../media/image8.emf"/><Relationship Id="rId4" Type="http://schemas.openxmlformats.org/officeDocument/2006/relationships/image" Target="../media/image3.em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E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B374E5F-B2BE-4C2F-90B9-3CE7685C82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" t="-103" r="-318" b="20660"/>
          <a:stretch/>
        </p:blipFill>
        <p:spPr>
          <a:xfrm>
            <a:off x="-69122" y="2845037"/>
            <a:ext cx="7840747" cy="8447013"/>
          </a:xfrm>
          <a:prstGeom prst="rect">
            <a:avLst/>
          </a:prstGeom>
          <a:effectLst>
            <a:glow rad="127000">
              <a:schemeClr val="accent1"/>
            </a:glow>
            <a:reflection stA="0" endPos="65000" dist="50800" dir="5400000" sy="-100000" algn="bl" rotWithShape="0"/>
          </a:effectLst>
          <a:scene3d>
            <a:camera prst="orthographicFront">
              <a:rot lat="0" lon="10800000" rev="0"/>
            </a:camera>
            <a:lightRig rig="flat" dir="t"/>
          </a:scene3d>
        </p:spPr>
      </p:pic>
      <p:sp>
        <p:nvSpPr>
          <p:cNvPr id="20" name="TextBox 19"/>
          <p:cNvSpPr txBox="1"/>
          <p:nvPr/>
        </p:nvSpPr>
        <p:spPr>
          <a:xfrm>
            <a:off x="2761842" y="3074316"/>
            <a:ext cx="994183" cy="375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[</a:t>
            </a:r>
            <a:r>
              <a:rPr lang="ja-JP" altLang="en-US" sz="18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時 間</a:t>
            </a:r>
            <a:r>
              <a:rPr lang="en-US" altLang="zh-CN" sz="18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]</a:t>
            </a:r>
            <a:endParaRPr lang="zh-CN" altLang="en-US" sz="1800" dirty="0">
              <a:solidFill>
                <a:srgbClr val="231815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0126" y="3082301"/>
            <a:ext cx="3488455" cy="375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43" dirty="0">
                <a:solidFill>
                  <a:srgbClr val="35B597"/>
                </a:solidFill>
                <a:latin typeface="+mj-ea"/>
                <a:ea typeface="+mj-ea"/>
              </a:rPr>
              <a:t>　 ▶▶▶ </a:t>
            </a:r>
            <a:r>
              <a:rPr lang="en-US" altLang="zh-CN" sz="16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1</a:t>
            </a:r>
            <a:r>
              <a:rPr lang="en-US" altLang="ja-JP" sz="16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3</a:t>
            </a:r>
            <a:r>
              <a:rPr lang="zh-CN" altLang="en-US" sz="16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：</a:t>
            </a:r>
            <a:r>
              <a:rPr lang="en-US" altLang="ja-JP" sz="16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3</a:t>
            </a:r>
            <a:r>
              <a:rPr lang="en-US" altLang="zh-CN" sz="16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0</a:t>
            </a:r>
            <a:r>
              <a:rPr lang="zh-CN" altLang="en-US" sz="16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～</a:t>
            </a:r>
            <a:r>
              <a:rPr lang="en-US" altLang="zh-CN" sz="16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1</a:t>
            </a:r>
            <a:r>
              <a:rPr lang="en-US" altLang="ja-JP" sz="16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5</a:t>
            </a:r>
            <a:r>
              <a:rPr lang="zh-CN" altLang="en-US" sz="16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：</a:t>
            </a:r>
            <a:r>
              <a:rPr lang="en-US" altLang="ja-JP" sz="16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3</a:t>
            </a:r>
            <a:r>
              <a:rPr lang="en-US" altLang="zh-CN" sz="16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0</a:t>
            </a:r>
            <a:r>
              <a:rPr lang="ja-JP" altLang="en-US" sz="16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 </a:t>
            </a:r>
            <a:r>
              <a:rPr lang="ja-JP" altLang="en-US" sz="12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（受付 </a:t>
            </a:r>
            <a:r>
              <a:rPr lang="en-US" altLang="ja-JP" sz="12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13</a:t>
            </a:r>
            <a:r>
              <a:rPr lang="ja-JP" altLang="en-US" sz="12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：</a:t>
            </a:r>
            <a:r>
              <a:rPr lang="en-US" altLang="ja-JP" sz="12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00</a:t>
            </a:r>
            <a:r>
              <a:rPr lang="ja-JP" altLang="en-US" sz="12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～）</a:t>
            </a:r>
            <a:endParaRPr lang="zh-CN" altLang="en-US" sz="1843" dirty="0">
              <a:solidFill>
                <a:srgbClr val="231815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2343" y="3420494"/>
            <a:ext cx="3859512" cy="64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843" dirty="0">
                <a:solidFill>
                  <a:srgbClr val="35B597"/>
                </a:solidFill>
                <a:latin typeface="+mj-ea"/>
                <a:ea typeface="+mj-ea"/>
              </a:rPr>
              <a:t>▶▶</a:t>
            </a:r>
            <a:r>
              <a:rPr lang="ja-JP" altLang="en-US" sz="1800" dirty="0">
                <a:solidFill>
                  <a:srgbClr val="35B597"/>
                </a:solidFill>
                <a:latin typeface="+mj-ea"/>
                <a:ea typeface="+mj-ea"/>
              </a:rPr>
              <a:t>▶ </a:t>
            </a:r>
            <a:r>
              <a:rPr lang="ja-JP" altLang="en-US" sz="16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須磨区役所</a:t>
            </a:r>
            <a:r>
              <a:rPr lang="ja-JP" altLang="en-US" sz="11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（須磨区大黒町</a:t>
            </a:r>
            <a:r>
              <a:rPr lang="en-US" altLang="ja-JP" sz="11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4-1-1</a:t>
            </a:r>
            <a:r>
              <a:rPr lang="ja-JP" altLang="en-US" sz="11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）</a:t>
            </a:r>
            <a:endParaRPr lang="en-US" altLang="ja-JP" sz="1100" dirty="0">
              <a:solidFill>
                <a:srgbClr val="231815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11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　　　</a:t>
            </a:r>
            <a:r>
              <a:rPr lang="ja-JP" altLang="en-US" sz="16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　</a:t>
            </a:r>
            <a:r>
              <a:rPr lang="en-US" altLang="ja-JP" sz="16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2</a:t>
            </a:r>
            <a:r>
              <a:rPr lang="ja-JP" altLang="en-US" sz="16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階　</a:t>
            </a:r>
            <a:r>
              <a:rPr lang="en-US" altLang="ja-JP" sz="16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201</a:t>
            </a:r>
            <a:r>
              <a:rPr lang="ja-JP" altLang="en-US" sz="16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会議室</a:t>
            </a:r>
            <a:endParaRPr lang="zh-CN" altLang="en-US" sz="1600" dirty="0">
              <a:solidFill>
                <a:srgbClr val="231815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61841" y="3404248"/>
            <a:ext cx="994183" cy="375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[</a:t>
            </a:r>
            <a:r>
              <a:rPr lang="zh-CN" altLang="en-US" sz="18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会 場</a:t>
            </a:r>
            <a:r>
              <a:rPr lang="en-US" altLang="zh-CN" sz="18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]</a:t>
            </a:r>
            <a:endParaRPr lang="zh-CN" altLang="en-US" sz="1800" dirty="0">
              <a:solidFill>
                <a:srgbClr val="231815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87518" y="6135529"/>
            <a:ext cx="1305165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80" dirty="0"/>
              <a:t>講師：弁護士</a:t>
            </a:r>
            <a:endParaRPr lang="en-US" altLang="ja-JP" sz="780" dirty="0"/>
          </a:p>
          <a:p>
            <a:pPr algn="ctr"/>
            <a:r>
              <a:rPr lang="ja-JP" altLang="en-US" sz="780" dirty="0"/>
              <a:t>　　　　　　　　　城戸　直樹　</a:t>
            </a:r>
          </a:p>
          <a:p>
            <a:pPr algn="ctr"/>
            <a:endParaRPr lang="zh-CN" altLang="en-US" sz="78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2" y="3199030"/>
            <a:ext cx="2071797" cy="134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956" y="3220200"/>
            <a:ext cx="2078153" cy="118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TW" altLang="en-US" sz="1736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参加費無料</a:t>
            </a:r>
          </a:p>
          <a:p>
            <a:pPr algn="ctr">
              <a:lnSpc>
                <a:spcPts val="3000"/>
              </a:lnSpc>
            </a:pPr>
            <a:r>
              <a:rPr lang="ja-JP" altLang="en-US" sz="1736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各日</a:t>
            </a:r>
            <a:r>
              <a:rPr lang="zh-TW" altLang="en-US" sz="1736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先着</a:t>
            </a:r>
            <a:r>
              <a:rPr lang="en-US" altLang="ja-JP" sz="3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30</a:t>
            </a:r>
            <a:r>
              <a:rPr lang="zh-TW" altLang="en-US" sz="1736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名様</a:t>
            </a:r>
          </a:p>
          <a:p>
            <a:pPr algn="ctr">
              <a:lnSpc>
                <a:spcPts val="3000"/>
              </a:lnSpc>
            </a:pPr>
            <a:r>
              <a:rPr lang="zh-TW" altLang="en-US" sz="15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（事前予約制）</a:t>
            </a:r>
            <a:endParaRPr lang="zh-CN" altLang="en-US" sz="15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6710" y="8373275"/>
            <a:ext cx="7019557" cy="7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85" y="8661596"/>
            <a:ext cx="837831" cy="3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345031" y="8674492"/>
            <a:ext cx="771365" cy="33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80" dirty="0">
                <a:solidFill>
                  <a:schemeClr val="bg1"/>
                </a:solidFill>
              </a:rPr>
              <a:t>お申込み</a:t>
            </a:r>
          </a:p>
          <a:p>
            <a:r>
              <a:rPr lang="ja-JP" altLang="en-US" sz="780" dirty="0">
                <a:solidFill>
                  <a:schemeClr val="bg1"/>
                </a:solidFill>
              </a:rPr>
              <a:t>お問い合わせ</a:t>
            </a:r>
            <a:endParaRPr lang="zh-CN" altLang="en-US" sz="78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9037"/>
            <a:ext cx="781846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30028" y="2671041"/>
            <a:ext cx="701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さいごまで、安心して暮らせるように少し早めに準備してみませんか？</a:t>
            </a:r>
            <a:endParaRPr lang="zh-CN" altLang="en-US" sz="1800" dirty="0">
              <a:solidFill>
                <a:schemeClr val="bg1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ADBD94F-3651-45F0-913E-FCC1E0ABDA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34020"/>
            <a:ext cx="7783726" cy="2732438"/>
          </a:xfrm>
          <a:prstGeom prst="rect">
            <a:avLst/>
          </a:prstGeom>
        </p:spPr>
      </p:pic>
      <p:pic>
        <p:nvPicPr>
          <p:cNvPr id="36" name="Picture 4" descr="C:\Users\TSUKAMOTO\Desktop\明日くるiga\P12 の色違い\12_bar.png">
            <a:extLst>
              <a:ext uri="{FF2B5EF4-FFF2-40B4-BE49-F238E27FC236}">
                <a16:creationId xmlns:a16="http://schemas.microsoft.com/office/drawing/2014/main" id="{DC9E1EAD-0C48-4A3C-985E-289706519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3" y="470429"/>
            <a:ext cx="6703413" cy="19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4099" y="521470"/>
            <a:ext cx="595902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5EB7E8"/>
                </a:solidFill>
                <a:latin typeface="HGPSoeiKakugothicUB" pitchFamily="34" charset="-128"/>
                <a:ea typeface="HGPSoeiKakugothicUB" pitchFamily="34" charset="-128"/>
              </a:rPr>
              <a:t>令和３年度　</a:t>
            </a:r>
            <a:endParaRPr lang="en-US" altLang="ja-JP" sz="2000" dirty="0">
              <a:solidFill>
                <a:srgbClr val="5EB7E8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r>
              <a:rPr lang="ja-JP" altLang="en-US" sz="2000" dirty="0">
                <a:solidFill>
                  <a:srgbClr val="5EB7E8"/>
                </a:solidFill>
                <a:latin typeface="HGPSoeiKakugothicUB" pitchFamily="34" charset="-128"/>
                <a:ea typeface="HGPSoeiKakugothicUB" pitchFamily="34" charset="-128"/>
              </a:rPr>
              <a:t>　　　　須磨区社会福祉協議会　　福祉啓発事業</a:t>
            </a:r>
            <a:endParaRPr lang="en-US" altLang="ja-JP" sz="2000" dirty="0">
              <a:solidFill>
                <a:srgbClr val="5EB7E8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endParaRPr lang="en-US" altLang="ja-JP" sz="100" dirty="0">
              <a:solidFill>
                <a:srgbClr val="5EB7E8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pPr algn="ctr"/>
            <a:r>
              <a:rPr lang="ja-JP" altLang="en-US" sz="2000" dirty="0">
                <a:solidFill>
                  <a:srgbClr val="5EB7E8"/>
                </a:solidFill>
                <a:latin typeface="HGPSoeiKakugothicUB" pitchFamily="34" charset="-128"/>
                <a:ea typeface="HGPSoeiKakugothicUB" pitchFamily="34" charset="-128"/>
              </a:rPr>
              <a:t>　～誰もが安心して暮らせるように～</a:t>
            </a:r>
            <a:endParaRPr lang="en-US" altLang="zh-CN" sz="2000" dirty="0">
              <a:solidFill>
                <a:srgbClr val="5EB7E8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endParaRPr lang="en-US" altLang="zh-CN" sz="2200" dirty="0">
              <a:solidFill>
                <a:srgbClr val="5EB7E8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endParaRPr lang="zh-CN" altLang="en-US" sz="2200" dirty="0">
              <a:solidFill>
                <a:srgbClr val="5EB7E8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68" y="1654330"/>
            <a:ext cx="5688951" cy="64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29">
            <a:extLst>
              <a:ext uri="{FF2B5EF4-FFF2-40B4-BE49-F238E27FC236}">
                <a16:creationId xmlns:a16="http://schemas.microsoft.com/office/drawing/2014/main" id="{E682E9A8-2F9B-4810-AEBE-A21B84044925}"/>
              </a:ext>
            </a:extLst>
          </p:cNvPr>
          <p:cNvSpPr txBox="1"/>
          <p:nvPr/>
        </p:nvSpPr>
        <p:spPr>
          <a:xfrm>
            <a:off x="1117647" y="8661596"/>
            <a:ext cx="6024737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MS PGothic" pitchFamily="34" charset="-128"/>
                <a:ea typeface="MS PGothic" pitchFamily="34" charset="-128"/>
              </a:rPr>
              <a:t>社会福祉法人　神戸市須磨区社会福祉協議会</a:t>
            </a:r>
          </a:p>
          <a:p>
            <a:endParaRPr lang="ja-JP" altLang="en-US" sz="500" dirty="0">
              <a:latin typeface="MS PGothic" pitchFamily="34" charset="-128"/>
              <a:ea typeface="MS PGothic" pitchFamily="34" charset="-128"/>
            </a:endParaRPr>
          </a:p>
          <a:p>
            <a:r>
              <a:rPr lang="ja-JP" altLang="en-US" sz="1200" dirty="0">
                <a:latin typeface="MS PGothic" pitchFamily="34" charset="-128"/>
                <a:ea typeface="MS PGothic" pitchFamily="34" charset="-128"/>
              </a:rPr>
              <a:t>●お申込みは</a:t>
            </a:r>
            <a:r>
              <a:rPr lang="en-US" altLang="ja-JP" sz="1200" dirty="0">
                <a:latin typeface="MS PGothic" pitchFamily="34" charset="-128"/>
                <a:ea typeface="MS PGothic" pitchFamily="34" charset="-128"/>
              </a:rPr>
              <a:t>FAX(</a:t>
            </a:r>
            <a:r>
              <a:rPr lang="ja-JP" altLang="en-US" sz="1200" dirty="0">
                <a:latin typeface="MS PGothic" pitchFamily="34" charset="-128"/>
                <a:ea typeface="MS PGothic" pitchFamily="34" charset="-128"/>
              </a:rPr>
              <a:t>裏面申込書</a:t>
            </a:r>
            <a:r>
              <a:rPr lang="en-US" altLang="ja-JP" sz="1200" dirty="0">
                <a:latin typeface="MS PGothic" pitchFamily="34" charset="-128"/>
                <a:ea typeface="MS PGothic" pitchFamily="34" charset="-128"/>
              </a:rPr>
              <a:t>) </a:t>
            </a:r>
            <a:r>
              <a:rPr lang="ja-JP" altLang="en-US" sz="1200" dirty="0" err="1">
                <a:latin typeface="MS PGothic" pitchFamily="34" charset="-128"/>
                <a:ea typeface="MS PGothic" pitchFamily="34" charset="-128"/>
              </a:rPr>
              <a:t>、</a:t>
            </a:r>
            <a:r>
              <a:rPr lang="en-US" altLang="ja-JP" sz="1200" dirty="0">
                <a:latin typeface="MS PGothic" pitchFamily="34" charset="-128"/>
                <a:ea typeface="MS PGothic" pitchFamily="34" charset="-128"/>
              </a:rPr>
              <a:t>E-mail </a:t>
            </a:r>
            <a:r>
              <a:rPr lang="ja-JP" altLang="en-US" sz="1200" dirty="0">
                <a:latin typeface="MS PGothic" pitchFamily="34" charset="-128"/>
                <a:ea typeface="MS PGothic" pitchFamily="34" charset="-128"/>
              </a:rPr>
              <a:t>もしくは電話にて下記へ</a:t>
            </a:r>
          </a:p>
          <a:p>
            <a:r>
              <a:rPr lang="en-US" altLang="ja-JP" sz="1200" dirty="0">
                <a:latin typeface="MS PGothic" pitchFamily="34" charset="-128"/>
                <a:ea typeface="MS PGothic" pitchFamily="34" charset="-128"/>
              </a:rPr>
              <a:t> </a:t>
            </a:r>
            <a:r>
              <a:rPr lang="ja-JP" altLang="en-US" sz="1200" dirty="0">
                <a:latin typeface="MS PGothic" pitchFamily="34" charset="-128"/>
                <a:ea typeface="MS PGothic" pitchFamily="34" charset="-128"/>
              </a:rPr>
              <a:t>　</a:t>
            </a:r>
            <a:endParaRPr lang="en-US" altLang="ja-JP" sz="1200" dirty="0">
              <a:latin typeface="MS PGothic" pitchFamily="34" charset="-128"/>
              <a:ea typeface="MS PGothic" pitchFamily="34" charset="-128"/>
            </a:endParaRPr>
          </a:p>
          <a:p>
            <a:endParaRPr lang="en-US" altLang="ja-JP" sz="1200" dirty="0">
              <a:latin typeface="MS PGothic" pitchFamily="34" charset="-128"/>
              <a:ea typeface="MS PGothic" pitchFamily="34" charset="-128"/>
            </a:endParaRPr>
          </a:p>
          <a:p>
            <a:r>
              <a:rPr lang="ja-JP" altLang="en-US" sz="1200" dirty="0">
                <a:latin typeface="MS PGothic" pitchFamily="34" charset="-128"/>
                <a:ea typeface="MS PGothic" pitchFamily="34" charset="-128"/>
              </a:rPr>
              <a:t>　</a:t>
            </a:r>
            <a:r>
              <a:rPr lang="en-US" altLang="ja-JP" sz="1200" dirty="0">
                <a:latin typeface="MS PGothic" pitchFamily="34" charset="-128"/>
                <a:ea typeface="MS PGothic" pitchFamily="34" charset="-128"/>
              </a:rPr>
              <a:t>※</a:t>
            </a:r>
            <a:r>
              <a:rPr lang="ja-JP" altLang="en-US" sz="1200" dirty="0">
                <a:latin typeface="MS PGothic" pitchFamily="34" charset="-128"/>
                <a:ea typeface="MS PGothic" pitchFamily="34" charset="-128"/>
              </a:rPr>
              <a:t>手話通訳・要約筆記が必要な方はお申し込み時にお知らせください。</a:t>
            </a:r>
            <a:endParaRPr lang="en-US" altLang="ja-JP" sz="1200" dirty="0">
              <a:latin typeface="MS PGothic" pitchFamily="34" charset="-128"/>
              <a:ea typeface="MS PGothic" pitchFamily="34" charset="-128"/>
            </a:endParaRPr>
          </a:p>
          <a:p>
            <a:r>
              <a:rPr lang="ja-JP" altLang="en-US" sz="800" dirty="0">
                <a:latin typeface="MS PGothic" pitchFamily="34" charset="-128"/>
                <a:ea typeface="MS PGothic" pitchFamily="34" charset="-128"/>
              </a:rPr>
              <a:t> 　</a:t>
            </a:r>
            <a:endParaRPr lang="en-US" altLang="ja-JP" sz="800" dirty="0">
              <a:latin typeface="MS PGothic" pitchFamily="34" charset="-128"/>
              <a:ea typeface="MS PGothic" pitchFamily="34" charset="-128"/>
            </a:endParaRPr>
          </a:p>
          <a:p>
            <a:r>
              <a:rPr lang="ja-JP" altLang="en-US" sz="1200" dirty="0">
                <a:latin typeface="MS PGothic" pitchFamily="34" charset="-128"/>
                <a:ea typeface="MS PGothic" pitchFamily="34" charset="-128"/>
              </a:rPr>
              <a:t>須磨区社会福祉協議会</a:t>
            </a:r>
            <a:r>
              <a:rPr lang="en-US" altLang="ja-JP" sz="1200" dirty="0">
                <a:latin typeface="MS PGothic" pitchFamily="34" charset="-128"/>
                <a:ea typeface="MS PGothic" pitchFamily="34" charset="-128"/>
              </a:rPr>
              <a:t>『</a:t>
            </a:r>
            <a:r>
              <a:rPr lang="ja-JP" altLang="en-US" sz="1200" dirty="0">
                <a:latin typeface="MS PGothic" pitchFamily="34" charset="-128"/>
                <a:ea typeface="MS PGothic" pitchFamily="34" charset="-128"/>
              </a:rPr>
              <a:t>終活セミナー</a:t>
            </a:r>
            <a:r>
              <a:rPr lang="en-US" altLang="ja-JP" sz="1200" dirty="0">
                <a:latin typeface="MS PGothic" pitchFamily="34" charset="-128"/>
                <a:ea typeface="MS PGothic" pitchFamily="34" charset="-128"/>
              </a:rPr>
              <a:t>』</a:t>
            </a:r>
            <a:r>
              <a:rPr lang="ja-JP" altLang="en-US" sz="1200" dirty="0">
                <a:latin typeface="MS PGothic" pitchFamily="34" charset="-128"/>
                <a:ea typeface="MS PGothic" pitchFamily="34" charset="-128"/>
              </a:rPr>
              <a:t>係　（担当：大西・長松）</a:t>
            </a:r>
          </a:p>
          <a:p>
            <a:r>
              <a:rPr lang="ja-JP" altLang="en-US" sz="1200" dirty="0">
                <a:latin typeface="MS PGothic" pitchFamily="34" charset="-128"/>
                <a:ea typeface="MS PGothic" pitchFamily="34" charset="-128"/>
              </a:rPr>
              <a:t>　  </a:t>
            </a:r>
            <a:r>
              <a:rPr lang="en-US" altLang="ja-JP" sz="1200" dirty="0">
                <a:latin typeface="MS PGothic" pitchFamily="34" charset="-128"/>
                <a:ea typeface="MS PGothic" pitchFamily="34" charset="-128"/>
              </a:rPr>
              <a:t>TEL </a:t>
            </a:r>
            <a:r>
              <a:rPr lang="ja-JP" altLang="en-US" sz="1200" dirty="0">
                <a:latin typeface="MS PGothic" pitchFamily="34" charset="-128"/>
                <a:ea typeface="MS PGothic" pitchFamily="34" charset="-128"/>
              </a:rPr>
              <a:t>：０７８－７３１－４３４１</a:t>
            </a:r>
            <a:r>
              <a:rPr lang="ja-JP" altLang="en-US" sz="1200">
                <a:latin typeface="MS PGothic" pitchFamily="34" charset="-128"/>
                <a:ea typeface="MS PGothic" pitchFamily="34" charset="-128"/>
              </a:rPr>
              <a:t>（内３１４</a:t>
            </a:r>
            <a:r>
              <a:rPr lang="ja-JP" altLang="en-US" sz="1200" dirty="0">
                <a:latin typeface="MS PGothic" pitchFamily="34" charset="-128"/>
                <a:ea typeface="MS PGothic" pitchFamily="34" charset="-128"/>
              </a:rPr>
              <a:t>）　</a:t>
            </a:r>
            <a:r>
              <a:rPr lang="ja-JP" altLang="en-US" sz="800" dirty="0">
                <a:latin typeface="MS PGothic" pitchFamily="34" charset="-128"/>
                <a:ea typeface="MS PGothic" pitchFamily="34" charset="-128"/>
              </a:rPr>
              <a:t>　　</a:t>
            </a:r>
            <a:endParaRPr lang="en-US" altLang="ja-JP" sz="1200" dirty="0">
              <a:latin typeface="MS PGothic" pitchFamily="34" charset="-128"/>
              <a:ea typeface="MS PGothic" pitchFamily="34" charset="-128"/>
            </a:endParaRPr>
          </a:p>
          <a:p>
            <a:r>
              <a:rPr lang="ja-JP" altLang="en-US" sz="1200" dirty="0">
                <a:latin typeface="MS PGothic" pitchFamily="34" charset="-128"/>
                <a:ea typeface="MS PGothic" pitchFamily="34" charset="-128"/>
              </a:rPr>
              <a:t>　　</a:t>
            </a:r>
            <a:r>
              <a:rPr lang="en-US" altLang="ja-JP" sz="1200" dirty="0">
                <a:latin typeface="MS PGothic" pitchFamily="34" charset="-128"/>
                <a:ea typeface="MS PGothic" pitchFamily="34" charset="-128"/>
              </a:rPr>
              <a:t>FAX </a:t>
            </a:r>
            <a:r>
              <a:rPr lang="ja-JP" altLang="en-US" sz="1200" dirty="0">
                <a:latin typeface="MS PGothic" pitchFamily="34" charset="-128"/>
                <a:ea typeface="MS PGothic" pitchFamily="34" charset="-128"/>
              </a:rPr>
              <a:t>：０７８－７３３－２５３３　</a:t>
            </a:r>
            <a:r>
              <a:rPr lang="en-US" altLang="ja-JP" sz="1200" dirty="0">
                <a:latin typeface="MS PGothic" pitchFamily="34" charset="-128"/>
                <a:ea typeface="MS PGothic" pitchFamily="34" charset="-128"/>
              </a:rPr>
              <a:t>  E-mail</a:t>
            </a:r>
            <a:r>
              <a:rPr lang="ja-JP" altLang="en-US" sz="1200" dirty="0">
                <a:latin typeface="MS PGothic" pitchFamily="34" charset="-128"/>
                <a:ea typeface="MS PGothic" pitchFamily="34" charset="-128"/>
              </a:rPr>
              <a:t>：</a:t>
            </a:r>
            <a:r>
              <a:rPr lang="en-US" altLang="ja-JP" sz="1200" dirty="0">
                <a:latin typeface="MS PGothic" pitchFamily="34" charset="-128"/>
                <a:ea typeface="MS PGothic" pitchFamily="34" charset="-128"/>
              </a:rPr>
              <a:t>apply@suma-shakyo.or.jp</a:t>
            </a:r>
            <a:r>
              <a:rPr lang="ja-JP" altLang="en-US" sz="1200" dirty="0">
                <a:latin typeface="MS PGothic" pitchFamily="34" charset="-128"/>
                <a:ea typeface="MS PGothic" pitchFamily="34" charset="-128"/>
              </a:rPr>
              <a:t>　</a:t>
            </a:r>
            <a:endParaRPr lang="en-US" altLang="ja-JP" sz="1200" dirty="0"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32" name="TextBox 67">
            <a:extLst>
              <a:ext uri="{FF2B5EF4-FFF2-40B4-BE49-F238E27FC236}">
                <a16:creationId xmlns:a16="http://schemas.microsoft.com/office/drawing/2014/main" id="{E88BFBBD-B0D7-4BB3-8062-72A8830543EE}"/>
              </a:ext>
            </a:extLst>
          </p:cNvPr>
          <p:cNvSpPr txBox="1"/>
          <p:nvPr/>
        </p:nvSpPr>
        <p:spPr>
          <a:xfrm>
            <a:off x="752042" y="6717966"/>
            <a:ext cx="1985097" cy="1043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ja-JP" sz="2000" dirty="0">
                <a:solidFill>
                  <a:srgbClr val="1E6856"/>
                </a:solidFill>
              </a:rPr>
              <a:t>11/24</a:t>
            </a:r>
            <a:r>
              <a:rPr lang="ja-JP" altLang="en-US" sz="2000" dirty="0">
                <a:solidFill>
                  <a:srgbClr val="1E6856"/>
                </a:solidFill>
              </a:rPr>
              <a:t>（水）</a:t>
            </a:r>
            <a:endParaRPr lang="en-US" altLang="ja-JP" sz="2000" dirty="0">
              <a:solidFill>
                <a:srgbClr val="1E6856"/>
              </a:solidFill>
            </a:endParaRPr>
          </a:p>
          <a:p>
            <a:r>
              <a:rPr lang="ja-JP" altLang="en-US" sz="1200" b="1" dirty="0">
                <a:solidFill>
                  <a:srgbClr val="1E6856"/>
                </a:solidFill>
              </a:rPr>
              <a:t>今から始めよう財産整理</a:t>
            </a:r>
            <a:endParaRPr lang="en-US" altLang="ja-JP" sz="1200" b="1" dirty="0">
              <a:solidFill>
                <a:srgbClr val="1E6856"/>
              </a:solidFill>
            </a:endParaRPr>
          </a:p>
          <a:p>
            <a:r>
              <a:rPr lang="ja-JP" altLang="en-US" sz="1200" b="1" dirty="0">
                <a:solidFill>
                  <a:srgbClr val="1E6856"/>
                </a:solidFill>
              </a:rPr>
              <a:t>～子どもが親にしておいてほしいこと～</a:t>
            </a:r>
            <a:endParaRPr lang="en-US" altLang="ja-JP" sz="1200" b="1" dirty="0">
              <a:solidFill>
                <a:srgbClr val="1E6856"/>
              </a:solidFill>
            </a:endParaRP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1784B69E-1E8A-4DB0-8205-06F9CD2D190D}"/>
              </a:ext>
            </a:extLst>
          </p:cNvPr>
          <p:cNvSpPr txBox="1"/>
          <p:nvPr/>
        </p:nvSpPr>
        <p:spPr>
          <a:xfrm>
            <a:off x="2418335" y="8067550"/>
            <a:ext cx="145527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80" dirty="0"/>
              <a:t>講師：税理士</a:t>
            </a:r>
            <a:endParaRPr lang="en-US" altLang="ja-JP" sz="780" dirty="0"/>
          </a:p>
          <a:p>
            <a:pPr algn="ctr"/>
            <a:r>
              <a:rPr lang="ja-JP" altLang="en-US" sz="780" dirty="0"/>
              <a:t>　　　　　　　　　公文　真貴子</a:t>
            </a:r>
          </a:p>
          <a:p>
            <a:pPr algn="ctr"/>
            <a:endParaRPr lang="zh-CN" altLang="en-US" sz="780" dirty="0"/>
          </a:p>
        </p:txBody>
      </p:sp>
      <p:sp>
        <p:nvSpPr>
          <p:cNvPr id="35" name="TextBox 67">
            <a:extLst>
              <a:ext uri="{FF2B5EF4-FFF2-40B4-BE49-F238E27FC236}">
                <a16:creationId xmlns:a16="http://schemas.microsoft.com/office/drawing/2014/main" id="{067A8AF9-D64F-4012-B0DB-237E2B5C88C0}"/>
              </a:ext>
            </a:extLst>
          </p:cNvPr>
          <p:cNvSpPr txBox="1"/>
          <p:nvPr/>
        </p:nvSpPr>
        <p:spPr>
          <a:xfrm>
            <a:off x="4060075" y="6718310"/>
            <a:ext cx="1958108" cy="85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ja-JP" sz="2000" dirty="0">
                <a:solidFill>
                  <a:srgbClr val="1E6856"/>
                </a:solidFill>
              </a:rPr>
              <a:t>12/1</a:t>
            </a:r>
            <a:r>
              <a:rPr lang="ja-JP" altLang="en-US" sz="2000" dirty="0">
                <a:solidFill>
                  <a:srgbClr val="1E6856"/>
                </a:solidFill>
              </a:rPr>
              <a:t>（水）</a:t>
            </a:r>
            <a:endParaRPr lang="en-US" altLang="ja-JP" sz="1346" dirty="0">
              <a:solidFill>
                <a:srgbClr val="1E6856"/>
              </a:solidFill>
            </a:endParaRPr>
          </a:p>
          <a:p>
            <a:r>
              <a:rPr lang="ja-JP" altLang="en-US" sz="1200" b="1" dirty="0">
                <a:solidFill>
                  <a:srgbClr val="1E6856"/>
                </a:solidFill>
              </a:rPr>
              <a:t>そろそろ知っておきたい</a:t>
            </a:r>
            <a:endParaRPr lang="en-US" altLang="ja-JP" sz="1200" b="1" dirty="0">
              <a:solidFill>
                <a:srgbClr val="1E6856"/>
              </a:solidFill>
            </a:endParaRPr>
          </a:p>
          <a:p>
            <a:r>
              <a:rPr lang="ja-JP" altLang="en-US" sz="1200" b="1" dirty="0">
                <a:solidFill>
                  <a:srgbClr val="1E6856"/>
                </a:solidFill>
              </a:rPr>
              <a:t>身元保証・後見人制度</a:t>
            </a:r>
            <a:endParaRPr lang="en-US" altLang="ja-JP" sz="1200" b="1" dirty="0">
              <a:solidFill>
                <a:srgbClr val="1E6856"/>
              </a:solidFill>
            </a:endParaRPr>
          </a:p>
        </p:txBody>
      </p:sp>
      <p:sp>
        <p:nvSpPr>
          <p:cNvPr id="41" name="TextBox 25">
            <a:extLst>
              <a:ext uri="{FF2B5EF4-FFF2-40B4-BE49-F238E27FC236}">
                <a16:creationId xmlns:a16="http://schemas.microsoft.com/office/drawing/2014/main" id="{60B46192-6FE8-4D44-8401-473D144CB6B8}"/>
              </a:ext>
            </a:extLst>
          </p:cNvPr>
          <p:cNvSpPr txBox="1"/>
          <p:nvPr/>
        </p:nvSpPr>
        <p:spPr>
          <a:xfrm>
            <a:off x="5828938" y="8074066"/>
            <a:ext cx="1273105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80" dirty="0"/>
              <a:t>　講師：司法書士</a:t>
            </a:r>
            <a:endParaRPr lang="en-US" altLang="ja-JP" sz="780" dirty="0"/>
          </a:p>
          <a:p>
            <a:pPr algn="ctr"/>
            <a:r>
              <a:rPr lang="ja-JP" altLang="en-US" sz="780" dirty="0"/>
              <a:t>　　　　　　　　　古江　愼二</a:t>
            </a:r>
          </a:p>
          <a:p>
            <a:pPr algn="ctr"/>
            <a:endParaRPr lang="zh-CN" altLang="en-US" sz="780" dirty="0"/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1F30D530-4899-4E23-99DE-8D0EC7645579}"/>
              </a:ext>
            </a:extLst>
          </p:cNvPr>
          <p:cNvSpPr txBox="1"/>
          <p:nvPr/>
        </p:nvSpPr>
        <p:spPr>
          <a:xfrm>
            <a:off x="5476397" y="8542303"/>
            <a:ext cx="1879445" cy="623248"/>
          </a:xfrm>
          <a:prstGeom prst="rect">
            <a:avLst/>
          </a:prstGeom>
          <a:noFill/>
          <a:ln w="12700">
            <a:solidFill>
              <a:srgbClr val="1E6856"/>
            </a:solidFill>
          </a:ln>
        </p:spPr>
        <p:txBody>
          <a:bodyPr wrap="square" lIns="72000" rIns="72000" rtlCol="0">
            <a:spAutoFit/>
          </a:bodyPr>
          <a:lstStyle/>
          <a:p>
            <a:r>
              <a:rPr lang="ja-JP" altLang="en-US" sz="1200" b="1" dirty="0">
                <a:solidFill>
                  <a:srgbClr val="1E6856"/>
                </a:solidFill>
              </a:rPr>
              <a:t>申込期間　：</a:t>
            </a:r>
            <a:r>
              <a:rPr lang="en-US" altLang="ja-JP" sz="1200" b="1" dirty="0">
                <a:solidFill>
                  <a:srgbClr val="1E6856"/>
                </a:solidFill>
              </a:rPr>
              <a:t>10</a:t>
            </a:r>
            <a:r>
              <a:rPr lang="ja-JP" altLang="en-US" sz="1200" b="1" dirty="0">
                <a:solidFill>
                  <a:srgbClr val="1E6856"/>
                </a:solidFill>
              </a:rPr>
              <a:t>月</a:t>
            </a:r>
            <a:r>
              <a:rPr lang="en-US" altLang="ja-JP" sz="1200" b="1" dirty="0">
                <a:solidFill>
                  <a:srgbClr val="1E6856"/>
                </a:solidFill>
              </a:rPr>
              <a:t>1</a:t>
            </a:r>
            <a:r>
              <a:rPr lang="ja-JP" altLang="en-US" sz="1200" b="1" dirty="0">
                <a:solidFill>
                  <a:srgbClr val="1E6856"/>
                </a:solidFill>
              </a:rPr>
              <a:t>日（金）</a:t>
            </a:r>
            <a:endParaRPr lang="en-US" altLang="ja-JP" sz="1200" b="1" dirty="0">
              <a:solidFill>
                <a:srgbClr val="1E6856"/>
              </a:solidFill>
            </a:endParaRPr>
          </a:p>
          <a:p>
            <a:r>
              <a:rPr lang="ja-JP" altLang="en-US" sz="1200" b="1" dirty="0">
                <a:solidFill>
                  <a:srgbClr val="1E6856"/>
                </a:solidFill>
              </a:rPr>
              <a:t>　　　　　　　～</a:t>
            </a:r>
            <a:r>
              <a:rPr lang="en-US" altLang="ja-JP" sz="1200" b="1" dirty="0">
                <a:solidFill>
                  <a:srgbClr val="1E6856"/>
                </a:solidFill>
              </a:rPr>
              <a:t>11</a:t>
            </a:r>
            <a:r>
              <a:rPr lang="ja-JP" altLang="en-US" sz="1200" b="1" dirty="0">
                <a:solidFill>
                  <a:srgbClr val="1E6856"/>
                </a:solidFill>
              </a:rPr>
              <a:t>月</a:t>
            </a:r>
            <a:r>
              <a:rPr lang="en-US" altLang="ja-JP" sz="1200" b="1" dirty="0">
                <a:solidFill>
                  <a:srgbClr val="1E6856"/>
                </a:solidFill>
              </a:rPr>
              <a:t>1</a:t>
            </a:r>
            <a:r>
              <a:rPr lang="ja-JP" altLang="en-US" sz="1200" b="1" dirty="0">
                <a:solidFill>
                  <a:srgbClr val="1E6856"/>
                </a:solidFill>
              </a:rPr>
              <a:t>日（月）</a:t>
            </a:r>
            <a:endParaRPr lang="en-US" altLang="ja-JP" sz="1200" b="1" dirty="0">
              <a:solidFill>
                <a:srgbClr val="1E6856"/>
              </a:solidFill>
            </a:endParaRPr>
          </a:p>
          <a:p>
            <a:r>
              <a:rPr lang="en-US" altLang="ja-JP" sz="1050" dirty="0">
                <a:solidFill>
                  <a:srgbClr val="1E6856"/>
                </a:solidFill>
              </a:rPr>
              <a:t>※</a:t>
            </a:r>
            <a:r>
              <a:rPr lang="ja-JP" altLang="en-US" sz="1050" dirty="0">
                <a:solidFill>
                  <a:srgbClr val="1E6856"/>
                </a:solidFill>
              </a:rPr>
              <a:t>定員になり次第締切ります</a:t>
            </a:r>
            <a:endParaRPr lang="zh-CN" altLang="en-US" sz="1050" dirty="0">
              <a:solidFill>
                <a:srgbClr val="1E6856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DD31C2C-B670-4B2F-8F80-A00FF00E2AC0}"/>
              </a:ext>
            </a:extLst>
          </p:cNvPr>
          <p:cNvSpPr txBox="1"/>
          <p:nvPr/>
        </p:nvSpPr>
        <p:spPr>
          <a:xfrm>
            <a:off x="1291994" y="9272542"/>
            <a:ext cx="6084273" cy="25391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r>
              <a:rPr lang="ja-JP" altLang="en-US" sz="1050" dirty="0">
                <a:latin typeface="+mn-ea"/>
                <a:cs typeface="メイリオ" panose="020B0604030504040204" pitchFamily="50" charset="-128"/>
              </a:rPr>
              <a:t>①名前 ②年齢 ③郵便番号 ④住所 ⑤電話・</a:t>
            </a:r>
            <a:r>
              <a:rPr lang="en-US" altLang="ja-JP" sz="1050" dirty="0">
                <a:latin typeface="+mn-ea"/>
                <a:cs typeface="メイリオ" panose="020B0604030504040204" pitchFamily="50" charset="-128"/>
              </a:rPr>
              <a:t>FAX</a:t>
            </a:r>
            <a:r>
              <a:rPr lang="ja-JP" altLang="en-US" sz="1050" dirty="0">
                <a:latin typeface="+mn-ea"/>
                <a:cs typeface="メイリオ" panose="020B0604030504040204" pitchFamily="50" charset="-128"/>
              </a:rPr>
              <a:t> ⑥希望日 ⑦セミナーで知りたいこと </a:t>
            </a:r>
            <a:r>
              <a:rPr kumimoji="1" lang="ja-JP" altLang="en-US" sz="1050" dirty="0">
                <a:latin typeface="+mn-ea"/>
                <a:cs typeface="メイリオ" panose="020B0604030504040204" pitchFamily="50" charset="-128"/>
              </a:rPr>
              <a:t>⑧家族構成（任意）</a:t>
            </a:r>
          </a:p>
        </p:txBody>
      </p:sp>
      <p:sp>
        <p:nvSpPr>
          <p:cNvPr id="42" name="TextBox 67">
            <a:extLst>
              <a:ext uri="{FF2B5EF4-FFF2-40B4-BE49-F238E27FC236}">
                <a16:creationId xmlns:a16="http://schemas.microsoft.com/office/drawing/2014/main" id="{05B38966-E6C9-493F-8A87-FC5FFCDA864F}"/>
              </a:ext>
            </a:extLst>
          </p:cNvPr>
          <p:cNvSpPr txBox="1"/>
          <p:nvPr/>
        </p:nvSpPr>
        <p:spPr>
          <a:xfrm>
            <a:off x="752042" y="4863183"/>
            <a:ext cx="2345714" cy="889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ja-JP" sz="2000" dirty="0">
                <a:solidFill>
                  <a:srgbClr val="1E6856"/>
                </a:solidFill>
              </a:rPr>
              <a:t>11/17</a:t>
            </a:r>
            <a:r>
              <a:rPr lang="ja-JP" altLang="en-US" sz="2000" dirty="0">
                <a:solidFill>
                  <a:srgbClr val="1E6856"/>
                </a:solidFill>
              </a:rPr>
              <a:t>（水）</a:t>
            </a:r>
            <a:endParaRPr lang="en-US" altLang="ja-JP" sz="2000" dirty="0">
              <a:solidFill>
                <a:srgbClr val="1E6856"/>
              </a:solidFill>
            </a:endParaRPr>
          </a:p>
          <a:p>
            <a:endParaRPr lang="en-US" altLang="ja-JP" sz="200" dirty="0">
              <a:solidFill>
                <a:srgbClr val="1E6856"/>
              </a:solidFill>
              <a:latin typeface="+mn-ea"/>
            </a:endParaRPr>
          </a:p>
          <a:p>
            <a:r>
              <a:rPr lang="ja-JP" altLang="en-US" sz="1200" b="1" dirty="0">
                <a:solidFill>
                  <a:srgbClr val="1E6856"/>
                </a:solidFill>
                <a:latin typeface="+mn-ea"/>
              </a:rPr>
              <a:t>信託で考える家族の今後</a:t>
            </a:r>
            <a:endParaRPr lang="en-US" altLang="ja-JP" sz="1200" b="1" dirty="0">
              <a:solidFill>
                <a:srgbClr val="1E6856"/>
              </a:solidFill>
              <a:latin typeface="+mn-ea"/>
            </a:endParaRPr>
          </a:p>
          <a:p>
            <a:r>
              <a:rPr lang="ja-JP" altLang="en-US" sz="1200" b="1" dirty="0">
                <a:solidFill>
                  <a:srgbClr val="1E6856"/>
                </a:solidFill>
                <a:latin typeface="+mn-ea"/>
              </a:rPr>
              <a:t>～家族信託でできること～</a:t>
            </a:r>
            <a:endParaRPr lang="en-US" altLang="ja-JP" sz="1050" b="1" dirty="0">
              <a:solidFill>
                <a:srgbClr val="1E6856"/>
              </a:solidFill>
              <a:latin typeface="+mn-ea"/>
            </a:endParaRP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A33946C4-07CE-4D31-B63C-164649B8963D}"/>
              </a:ext>
            </a:extLst>
          </p:cNvPr>
          <p:cNvSpPr txBox="1"/>
          <p:nvPr/>
        </p:nvSpPr>
        <p:spPr>
          <a:xfrm>
            <a:off x="4286544" y="6159088"/>
            <a:ext cx="1173719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80" dirty="0"/>
              <a:t>講師：ペットサポーター</a:t>
            </a:r>
            <a:endParaRPr lang="en-US" altLang="ja-JP" sz="780" dirty="0"/>
          </a:p>
          <a:p>
            <a:pPr algn="ctr"/>
            <a:r>
              <a:rPr lang="ja-JP" altLang="en-US" sz="780" dirty="0"/>
              <a:t>　　　　　谷口　花織　</a:t>
            </a:r>
          </a:p>
          <a:p>
            <a:pPr algn="ctr"/>
            <a:endParaRPr lang="zh-CN" altLang="en-US" sz="78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66E4512-3DC5-475D-A6D2-267E4A83D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49323" y="4542979"/>
            <a:ext cx="1317165" cy="1613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87918AB-443C-4C3F-B55A-D490BA76AB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3349" y="4490747"/>
            <a:ext cx="1317165" cy="1645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0C5D349-FCA8-4124-B955-00C28126D6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37244" y="6480910"/>
            <a:ext cx="1273105" cy="1541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TextBox 67">
            <a:extLst>
              <a:ext uri="{FF2B5EF4-FFF2-40B4-BE49-F238E27FC236}">
                <a16:creationId xmlns:a16="http://schemas.microsoft.com/office/drawing/2014/main" id="{5B1705B5-A222-4751-A82F-9F91FEE8F3C3}"/>
              </a:ext>
            </a:extLst>
          </p:cNvPr>
          <p:cNvSpPr txBox="1"/>
          <p:nvPr/>
        </p:nvSpPr>
        <p:spPr>
          <a:xfrm>
            <a:off x="222772" y="7968312"/>
            <a:ext cx="2274053" cy="416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ja-JP" altLang="en-US" sz="700" dirty="0">
                <a:solidFill>
                  <a:srgbClr val="1E6856"/>
                </a:solidFill>
              </a:rPr>
              <a:t>　講師協力：一般社団法人　くらし支援ネット神戸</a:t>
            </a:r>
            <a:endParaRPr lang="en-US" altLang="ja-JP" sz="100" b="1" dirty="0">
              <a:solidFill>
                <a:srgbClr val="1E6856"/>
              </a:solidFill>
              <a:latin typeface="+mn-ea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57BE60E-8AC5-4C66-B8B2-E39768757E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2716" y="6348210"/>
            <a:ext cx="1319835" cy="1746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extBox 19">
            <a:extLst>
              <a:ext uri="{FF2B5EF4-FFF2-40B4-BE49-F238E27FC236}">
                <a16:creationId xmlns:a16="http://schemas.microsoft.com/office/drawing/2014/main" id="{47555F7E-4A19-436F-A937-62BC036E3343}"/>
              </a:ext>
            </a:extLst>
          </p:cNvPr>
          <p:cNvSpPr txBox="1"/>
          <p:nvPr/>
        </p:nvSpPr>
        <p:spPr>
          <a:xfrm>
            <a:off x="2767538" y="4013910"/>
            <a:ext cx="994183" cy="375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[</a:t>
            </a:r>
            <a:r>
              <a:rPr lang="ja-JP" altLang="en-US" sz="18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対 象</a:t>
            </a:r>
            <a:r>
              <a:rPr lang="en-US" altLang="zh-CN" sz="1800" dirty="0">
                <a:solidFill>
                  <a:srgbClr val="231815"/>
                </a:solidFill>
                <a:latin typeface="HGPSoeiKakugothicUB" pitchFamily="34" charset="-128"/>
                <a:ea typeface="HGPSoeiKakugothicUB" pitchFamily="34" charset="-128"/>
              </a:rPr>
              <a:t>]</a:t>
            </a:r>
            <a:endParaRPr lang="zh-CN" altLang="en-US" sz="1800" dirty="0">
              <a:solidFill>
                <a:srgbClr val="231815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38" name="TextBox 20">
            <a:extLst>
              <a:ext uri="{FF2B5EF4-FFF2-40B4-BE49-F238E27FC236}">
                <a16:creationId xmlns:a16="http://schemas.microsoft.com/office/drawing/2014/main" id="{7F271650-7D6E-4FEA-B2D2-FDD3181C6DB3}"/>
              </a:ext>
            </a:extLst>
          </p:cNvPr>
          <p:cNvSpPr txBox="1"/>
          <p:nvPr/>
        </p:nvSpPr>
        <p:spPr>
          <a:xfrm>
            <a:off x="3503564" y="4019910"/>
            <a:ext cx="3171061" cy="375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43" dirty="0">
                <a:solidFill>
                  <a:srgbClr val="35B597"/>
                </a:solidFill>
                <a:latin typeface="+mj-ea"/>
                <a:ea typeface="+mj-ea"/>
              </a:rPr>
              <a:t>　 ▶▶▶ </a:t>
            </a:r>
            <a:r>
              <a:rPr lang="ja-JP" altLang="en-US" sz="1600" dirty="0">
                <a:solidFill>
                  <a:srgbClr val="231815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須磨区内に在住・在勤の方</a:t>
            </a:r>
            <a:endParaRPr lang="zh-CN" altLang="en-US" sz="1843" dirty="0">
              <a:solidFill>
                <a:srgbClr val="231815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369</Words>
  <Application>Microsoft Office PowerPoint</Application>
  <PresentationFormat>ユーザー設定</PresentationFormat>
  <Paragraphs>50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HGPSoeiKakugothicUB</vt:lpstr>
      <vt:lpstr>HGPSoeiKakugothicUB</vt:lpstr>
      <vt:lpstr>MS PGothic</vt:lpstr>
      <vt:lpstr>MS PGothic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2016-07-29T00:15:27Z</dcterms:created>
  <dcterms:modified xsi:type="dcterms:W3CDTF">2021-09-10T07:32:50Z</dcterms:modified>
</cp:coreProperties>
</file>